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media/audio11.wav" ContentType="audio/x-wav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96" autoAdjust="0"/>
    <p:restoredTop sz="94660"/>
  </p:normalViewPr>
  <p:slideViewPr>
    <p:cSldViewPr snapToGrid="0">
      <p:cViewPr varScale="1">
        <p:scale>
          <a:sx n="92" d="100"/>
          <a:sy n="92" d="100"/>
        </p:scale>
        <p:origin x="-101" y="-2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1" name="camera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audio" Target="../media/audio11.wav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19" name="camera.wav"/>
          </p:stSnd>
        </p:sndAc>
      </p:transition>
    </mc:Choice>
    <mc:Fallback>
      <p:transition spd="slow">
        <p:split orient="vert"/>
        <p:sndAc>
          <p:stSnd>
            <p:snd r:embed="rId18" name="camera.wav"/>
          </p:stSnd>
        </p:sndAc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1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1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1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1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74080" y="1733728"/>
            <a:ext cx="5896292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latin typeface="Comic Sans MS" panose="030F0702030302020204" pitchFamily="66" charset="0"/>
              </a:rPr>
              <a:t>Консультация для </a:t>
            </a:r>
            <a:br>
              <a:rPr lang="ru-RU" sz="4900" b="1" dirty="0" smtClean="0">
                <a:latin typeface="Comic Sans MS" panose="030F0702030302020204" pitchFamily="66" charset="0"/>
              </a:rPr>
            </a:br>
            <a:r>
              <a:rPr lang="ru-RU" sz="4900" b="1" dirty="0" smtClean="0">
                <a:latin typeface="Comic Sans MS" panose="030F0702030302020204" pitchFamily="66" charset="0"/>
              </a:rPr>
              <a:t>родителей на тему: </a:t>
            </a:r>
            <a:br>
              <a:rPr lang="ru-RU" sz="4900" b="1" dirty="0" smtClean="0">
                <a:latin typeface="Comic Sans MS" panose="030F0702030302020204" pitchFamily="66" charset="0"/>
              </a:rPr>
            </a:br>
            <a:r>
              <a:rPr lang="ru-RU" sz="4900" dirty="0"/>
              <a:t/>
            </a:r>
            <a:br>
              <a:rPr lang="ru-RU" sz="4900" dirty="0"/>
            </a:br>
            <a:r>
              <a:rPr lang="ru-RU" sz="4900" b="1" dirty="0" smtClean="0">
                <a:latin typeface="Comic Sans MS" panose="030F0702030302020204" pitchFamily="66" charset="0"/>
              </a:rPr>
              <a:t>« Ранний детский          аутизм»</a:t>
            </a:r>
            <a:endParaRPr lang="ru-RU" sz="4900" b="1" dirty="0"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821541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                                                                                                                                     </a:t>
            </a:r>
            <a:r>
              <a:rPr lang="ru-RU" sz="2600" dirty="0" smtClean="0"/>
              <a:t>Подготовил:</a:t>
            </a:r>
          </a:p>
          <a:p>
            <a:r>
              <a:rPr lang="ru-RU" sz="2600" dirty="0"/>
              <a:t> </a:t>
            </a:r>
            <a:r>
              <a:rPr lang="ru-RU" sz="2600" dirty="0" smtClean="0"/>
              <a:t>                                                                                    педагог-психолог </a:t>
            </a:r>
          </a:p>
          <a:p>
            <a:r>
              <a:rPr lang="ru-RU" sz="2600" dirty="0"/>
              <a:t> </a:t>
            </a:r>
            <a:r>
              <a:rPr lang="ru-RU" sz="2600" dirty="0" smtClean="0"/>
              <a:t>                                                         МАДОУ № 42 г</a:t>
            </a:r>
            <a:r>
              <a:rPr lang="ru-RU" sz="2600" dirty="0" smtClean="0"/>
              <a:t>. Ростов-на-Дону</a:t>
            </a:r>
            <a:endParaRPr lang="ru-RU" sz="2600" dirty="0" smtClean="0"/>
          </a:p>
          <a:p>
            <a:r>
              <a:rPr lang="ru-RU" sz="2600" dirty="0"/>
              <a:t> </a:t>
            </a:r>
            <a:r>
              <a:rPr lang="ru-RU" sz="2600" dirty="0" smtClean="0"/>
              <a:t>                                                                                            Азизова О.В.</a:t>
            </a:r>
            <a:endParaRPr lang="ru-RU" sz="2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244" y="518160"/>
            <a:ext cx="5164836" cy="280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98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4" name="camera.wav"/>
          </p:stSnd>
        </p:sndAc>
      </p:transition>
    </mc:Choice>
    <mc:Fallback>
      <p:transition spd="slow">
        <p:split orient="vert"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1" y="372569"/>
            <a:ext cx="8915399" cy="14688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Аутизмом</a:t>
            </a:r>
            <a:r>
              <a:rPr lang="ru-RU" sz="2400" dirty="0">
                <a:solidFill>
                  <a:schemeClr val="tx1"/>
                </a:solidFill>
              </a:rPr>
              <a:t> называют состояние психики, характеризующееся преобладанием замкнутой внутренней жизни и активным отстранением от внешнего мира. 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68665" y="2255549"/>
            <a:ext cx="8915399" cy="8604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РДА характеризуется нарушениями всех сфер психики </a:t>
            </a:r>
            <a:r>
              <a:rPr lang="ru-RU" sz="2400" dirty="0">
                <a:solidFill>
                  <a:schemeClr val="tx1"/>
                </a:solidFill>
              </a:rPr>
              <a:t>– сенсомоторной, перцептивной, познавательной, речевой и эмоциональной, а также недостаточно развитым социальным взаимодействием с окружающими.</a:t>
            </a:r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7880" y="3870960"/>
            <a:ext cx="5943170" cy="284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466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4" name="camera.wav"/>
          </p:stSnd>
        </p:sndAc>
      </p:transition>
    </mc:Choice>
    <mc:Fallback>
      <p:transition spd="slow">
        <p:split orient="vert"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2052" y="3656129"/>
            <a:ext cx="8915399" cy="1468800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Cambria" panose="02040503050406030204" pitchFamily="18" charset="0"/>
              </a:rPr>
              <a:t>       Основные причины</a:t>
            </a:r>
            <a:br>
              <a:rPr lang="ru-RU" sz="4900" b="1" i="1" dirty="0" smtClean="0">
                <a:latin typeface="Cambria" panose="02040503050406030204" pitchFamily="18" charset="0"/>
              </a:rPr>
            </a:br>
            <a:r>
              <a:rPr lang="ru-RU" sz="4900" b="1" i="1" dirty="0" smtClean="0">
                <a:latin typeface="Cambria" panose="02040503050406030204" pitchFamily="18" charset="0"/>
              </a:rPr>
              <a:t>        детского аутизма:</a:t>
            </a:r>
            <a:br>
              <a:rPr lang="ru-RU" sz="4900" b="1" i="1" dirty="0" smtClean="0">
                <a:latin typeface="Cambria" panose="02040503050406030204" pitchFamily="18" charset="0"/>
              </a:rPr>
            </a:br>
            <a:r>
              <a:rPr lang="ru-RU" sz="4900" b="1" i="1" dirty="0" smtClean="0">
                <a:latin typeface="Cambria" panose="02040503050406030204" pitchFamily="18" charset="0"/>
              </a:rPr>
              <a:t/>
            </a:r>
            <a:br>
              <a:rPr lang="ru-RU" sz="4900" b="1" i="1" dirty="0" smtClean="0">
                <a:latin typeface="Cambria" panose="02040503050406030204" pitchFamily="18" charset="0"/>
              </a:rPr>
            </a:br>
            <a:r>
              <a:rPr lang="ru-RU" dirty="0" smtClean="0">
                <a:latin typeface="Cambria" panose="02040503050406030204" pitchFamily="18" charset="0"/>
              </a:rPr>
              <a:t>- наследственные </a:t>
            </a:r>
            <a:r>
              <a:rPr lang="ru-RU" dirty="0" err="1" smtClean="0">
                <a:latin typeface="Cambria" panose="02040503050406030204" pitchFamily="18" charset="0"/>
              </a:rPr>
              <a:t>прояв</a:t>
            </a:r>
            <a:r>
              <a:rPr lang="ru-RU" dirty="0" smtClean="0">
                <a:latin typeface="Cambria" panose="02040503050406030204" pitchFamily="18" charset="0"/>
              </a:rPr>
              <a:t>-</a:t>
            </a:r>
            <a:br>
              <a:rPr lang="ru-RU" dirty="0" smtClean="0">
                <a:latin typeface="Cambria" panose="02040503050406030204" pitchFamily="18" charset="0"/>
              </a:rPr>
            </a:br>
            <a:r>
              <a:rPr lang="ru-RU" dirty="0" err="1" smtClean="0">
                <a:latin typeface="Cambria" panose="02040503050406030204" pitchFamily="18" charset="0"/>
              </a:rPr>
              <a:t>ления</a:t>
            </a:r>
            <a:r>
              <a:rPr lang="ru-RU" dirty="0" smtClean="0">
                <a:latin typeface="Cambria" panose="02040503050406030204" pitchFamily="18" charset="0"/>
              </a:rPr>
              <a:t>;</a:t>
            </a:r>
            <a:br>
              <a:rPr lang="ru-RU" dirty="0" smtClean="0">
                <a:latin typeface="Cambria" panose="02040503050406030204" pitchFamily="18" charset="0"/>
              </a:rPr>
            </a:br>
            <a:r>
              <a:rPr lang="ru-RU" dirty="0" smtClean="0">
                <a:latin typeface="Cambria" panose="02040503050406030204" pitchFamily="18" charset="0"/>
              </a:rPr>
              <a:t>- теория «эмоциональная</a:t>
            </a:r>
            <a:br>
              <a:rPr lang="ru-RU" dirty="0" smtClean="0">
                <a:latin typeface="Cambria" panose="02040503050406030204" pitchFamily="18" charset="0"/>
              </a:rPr>
            </a:br>
            <a:r>
              <a:rPr lang="ru-RU" dirty="0" smtClean="0">
                <a:latin typeface="Cambria" panose="02040503050406030204" pitchFamily="18" charset="0"/>
              </a:rPr>
              <a:t> </a:t>
            </a:r>
            <a:r>
              <a:rPr lang="ru-RU" dirty="0">
                <a:latin typeface="Cambria" panose="02040503050406030204" pitchFamily="18" charset="0"/>
              </a:rPr>
              <a:t>х</a:t>
            </a:r>
            <a:r>
              <a:rPr lang="ru-RU" dirty="0" smtClean="0">
                <a:latin typeface="Cambria" panose="02040503050406030204" pitchFamily="18" charset="0"/>
              </a:rPr>
              <a:t>олодность  родителей</a:t>
            </a:r>
            <a:br>
              <a:rPr lang="ru-RU" dirty="0" smtClean="0">
                <a:latin typeface="Cambria" panose="02040503050406030204" pitchFamily="18" charset="0"/>
              </a:rPr>
            </a:br>
            <a:r>
              <a:rPr lang="ru-RU" dirty="0" smtClean="0">
                <a:latin typeface="Cambria" panose="02040503050406030204" pitchFamily="18" charset="0"/>
              </a:rPr>
              <a:t>- органические </a:t>
            </a:r>
            <a:br>
              <a:rPr lang="ru-RU" dirty="0" smtClean="0">
                <a:latin typeface="Cambria" panose="02040503050406030204" pitchFamily="18" charset="0"/>
              </a:rPr>
            </a:br>
            <a:r>
              <a:rPr lang="ru-RU" dirty="0" smtClean="0">
                <a:latin typeface="Cambria" panose="02040503050406030204" pitchFamily="18" charset="0"/>
              </a:rPr>
              <a:t>поражения ЦНС</a:t>
            </a:r>
            <a:endParaRPr lang="ru-RU" dirty="0">
              <a:latin typeface="Cambria" panose="020405030504060302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7640" y="2099144"/>
            <a:ext cx="4175760" cy="335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3060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4" name="camera.wav"/>
          </p:stSnd>
        </p:sndAc>
      </p:transition>
    </mc:Choice>
    <mc:Fallback>
      <p:transition spd="slow">
        <p:split orient="vert"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0242" y="5242936"/>
            <a:ext cx="8915399" cy="1468800"/>
          </a:xfrm>
        </p:spPr>
        <p:txBody>
          <a:bodyPr>
            <a:noAutofit/>
          </a:bodyPr>
          <a:lstStyle/>
          <a:p>
            <a:r>
              <a:rPr lang="ru-RU" sz="1400" dirty="0" smtClean="0"/>
              <a:t>                                                         </a:t>
            </a:r>
            <a:r>
              <a:rPr lang="ru-RU" sz="2000" b="1" dirty="0" smtClean="0"/>
              <a:t>Проявления РДА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dirty="0" smtClean="0"/>
              <a:t>-равнодушие </a:t>
            </a:r>
            <a:r>
              <a:rPr lang="ru-RU" sz="1800" dirty="0"/>
              <a:t>к </a:t>
            </a:r>
            <a:r>
              <a:rPr lang="ru-RU" sz="1800" dirty="0" smtClean="0"/>
              <a:t>близким;</a:t>
            </a:r>
            <a:br>
              <a:rPr lang="ru-RU" sz="1800" dirty="0" smtClean="0"/>
            </a:br>
            <a:r>
              <a:rPr lang="ru-RU" sz="1800" dirty="0" smtClean="0"/>
              <a:t>- недовольство или даже бурный </a:t>
            </a:r>
            <a:r>
              <a:rPr lang="ru-RU" sz="1800" dirty="0"/>
              <a:t>протест с плачем и пронзительным </a:t>
            </a:r>
            <a:r>
              <a:rPr lang="ru-RU" sz="1800" dirty="0" smtClean="0"/>
              <a:t>криком при любом изменении </a:t>
            </a:r>
            <a:r>
              <a:rPr lang="ru-RU" sz="1800" dirty="0"/>
              <a:t>привычной </a:t>
            </a:r>
            <a:r>
              <a:rPr lang="ru-RU" sz="1800" dirty="0" smtClean="0"/>
              <a:t>обстановки;</a:t>
            </a:r>
            <a:br>
              <a:rPr lang="ru-RU" sz="1800" dirty="0" smtClean="0"/>
            </a:br>
            <a:r>
              <a:rPr lang="ru-RU" sz="1800" dirty="0" smtClean="0"/>
              <a:t>- </a:t>
            </a:r>
            <a:r>
              <a:rPr lang="ru-RU" sz="1800" dirty="0"/>
              <a:t>активно стремятся к </a:t>
            </a:r>
            <a:r>
              <a:rPr lang="ru-RU" sz="1800" dirty="0" smtClean="0"/>
              <a:t>одиночеству;</a:t>
            </a:r>
            <a:br>
              <a:rPr lang="ru-RU" sz="1800" dirty="0" smtClean="0"/>
            </a:br>
            <a:r>
              <a:rPr lang="ru-RU" sz="1800" dirty="0" smtClean="0"/>
              <a:t>- отношение к маме:</a:t>
            </a:r>
            <a:br>
              <a:rPr lang="ru-RU" sz="1800" dirty="0" smtClean="0"/>
            </a:br>
            <a:r>
              <a:rPr lang="ru-RU" sz="1800" dirty="0"/>
              <a:t>индифферентным </a:t>
            </a:r>
            <a:r>
              <a:rPr lang="ru-RU" sz="1800" dirty="0" smtClean="0"/>
              <a:t>отношением (</a:t>
            </a:r>
            <a:r>
              <a:rPr lang="ru-RU" sz="1800" dirty="0"/>
              <a:t>дети не реагируют на присутствие или отсутствие </a:t>
            </a:r>
            <a:r>
              <a:rPr lang="ru-RU" sz="1800" dirty="0" smtClean="0"/>
              <a:t>матери);</a:t>
            </a:r>
            <a:br>
              <a:rPr lang="ru-RU" sz="1800" dirty="0" smtClean="0"/>
            </a:br>
            <a:r>
              <a:rPr lang="ru-RU" sz="1800" dirty="0" err="1"/>
              <a:t>негативистическая</a:t>
            </a:r>
            <a:r>
              <a:rPr lang="ru-RU" sz="1800" dirty="0"/>
              <a:t> </a:t>
            </a:r>
            <a:r>
              <a:rPr lang="ru-RU" sz="1800" dirty="0" smtClean="0"/>
              <a:t>форма (</a:t>
            </a:r>
            <a:r>
              <a:rPr lang="ru-RU" sz="1800" dirty="0"/>
              <a:t>ребенок относится к матери недоброжелательно и активно гонит ее от </a:t>
            </a:r>
            <a:r>
              <a:rPr lang="ru-RU" sz="1800" dirty="0" smtClean="0"/>
              <a:t>себя);</a:t>
            </a:r>
            <a:br>
              <a:rPr lang="ru-RU" sz="1800" dirty="0" smtClean="0"/>
            </a:br>
            <a:r>
              <a:rPr lang="ru-RU" sz="1800" dirty="0"/>
              <a:t>симбиотическая форма </a:t>
            </a:r>
            <a:r>
              <a:rPr lang="ru-RU" sz="1800" dirty="0" smtClean="0"/>
              <a:t>(</a:t>
            </a:r>
            <a:r>
              <a:rPr lang="ru-RU" sz="1800" dirty="0"/>
              <a:t>ребенок отказывается оставаться без матери, выражает тревогу в ее </a:t>
            </a:r>
            <a:r>
              <a:rPr lang="ru-RU" sz="1800" dirty="0" smtClean="0"/>
              <a:t>отсутствие).</a:t>
            </a:r>
            <a:br>
              <a:rPr lang="ru-RU" sz="1800" dirty="0" smtClean="0"/>
            </a:br>
            <a:r>
              <a:rPr lang="ru-RU" sz="1800" dirty="0" smtClean="0"/>
              <a:t>-Дети </a:t>
            </a:r>
            <a:r>
              <a:rPr lang="ru-RU" sz="1800" dirty="0"/>
              <a:t>часто проявляют раннюю самостоятельность: если им, что-нибудь нужно, они идут и берут сами, или используют руку взрослого как инструмент. Содержание речи отличается сочетанием примитивных форм </a:t>
            </a:r>
            <a:r>
              <a:rPr lang="ru-RU" sz="1800" i="1" dirty="0"/>
              <a:t>(лепет, </a:t>
            </a:r>
            <a:r>
              <a:rPr lang="ru-RU" sz="1800" i="1" dirty="0" err="1"/>
              <a:t>эхолалии</a:t>
            </a:r>
            <a:r>
              <a:rPr lang="ru-RU" sz="1800" i="1" dirty="0"/>
              <a:t>)</a:t>
            </a:r>
            <a:r>
              <a:rPr lang="ru-RU" sz="1800" dirty="0"/>
              <a:t> со сложными выражениями и оборотами, которые свойственны детям более старшего возраста и взрослым. У части детей наблюдается полный </a:t>
            </a:r>
            <a:r>
              <a:rPr lang="ru-RU" sz="1800" dirty="0" err="1"/>
              <a:t>мутизм</a:t>
            </a:r>
            <a:r>
              <a:rPr lang="ru-RU" sz="1800" dirty="0"/>
              <a:t> </a:t>
            </a:r>
            <a:r>
              <a:rPr lang="ru-RU" sz="1800" i="1" dirty="0"/>
              <a:t>(отсутствие речи)</a:t>
            </a:r>
            <a:r>
              <a:rPr lang="ru-RU" sz="1800" dirty="0"/>
              <a:t>.</a:t>
            </a:r>
            <a:br>
              <a:rPr lang="ru-RU" sz="1800" dirty="0"/>
            </a:br>
            <a:r>
              <a:rPr lang="ru-RU" sz="1800" dirty="0" smtClean="0"/>
              <a:t>-Поведение </a:t>
            </a:r>
            <a:r>
              <a:rPr lang="ru-RU" sz="1800" dirty="0"/>
              <a:t>детей с аутизмом </a:t>
            </a:r>
            <a:r>
              <a:rPr lang="ru-RU" sz="1800" dirty="0" smtClean="0"/>
              <a:t>однообразно (</a:t>
            </a:r>
            <a:r>
              <a:rPr lang="ru-RU" sz="1800" dirty="0"/>
              <a:t>могут часами совершать одни и те же действия</a:t>
            </a:r>
            <a:r>
              <a:rPr lang="ru-RU" sz="1800" dirty="0" smtClean="0"/>
              <a:t>, </a:t>
            </a:r>
            <a:r>
              <a:rPr lang="ru-RU" sz="1800" u="sng" dirty="0" smtClean="0"/>
              <a:t>отдаленно </a:t>
            </a:r>
            <a:r>
              <a:rPr lang="ru-RU" sz="1800" u="sng" dirty="0"/>
              <a:t>напоминающие игру</a:t>
            </a:r>
            <a:r>
              <a:rPr lang="ru-RU" sz="1800" dirty="0"/>
              <a:t>: наливать в посуду и выливать из нее воду, пересыпать что-либо, перебирать бумажки и т. д. </a:t>
            </a:r>
            <a:r>
              <a:rPr lang="ru-RU" sz="1800" dirty="0" smtClean="0"/>
              <a:t>);</a:t>
            </a:r>
            <a:br>
              <a:rPr lang="ru-RU" sz="1800" dirty="0" smtClean="0"/>
            </a:br>
            <a:r>
              <a:rPr lang="ru-RU" sz="1800" dirty="0" smtClean="0"/>
              <a:t>-</a:t>
            </a:r>
            <a:r>
              <a:rPr lang="ru-RU" sz="1800" dirty="0"/>
              <a:t>дети начинают говорить позже, чем их сверстники. Ребёнок не использует речь для общения, он не обращается ко взрослому с просьбами, не зовёт </a:t>
            </a:r>
            <a:r>
              <a:rPr lang="ru-RU" sz="1800" dirty="0" smtClean="0"/>
              <a:t>маму.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9862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8279" y="3820889"/>
            <a:ext cx="8915399" cy="1468800"/>
          </a:xfrm>
        </p:spPr>
        <p:txBody>
          <a:bodyPr>
            <a:noAutofit/>
          </a:bodyPr>
          <a:lstStyle/>
          <a:p>
            <a:r>
              <a:rPr lang="ru-RU" sz="2000" dirty="0"/>
              <a:t>-Дети часто проявляют раннюю самостоятельность: если им, что-нибудь нужно, они идут и берут сами, или используют руку взрослого как инструмент. Содержание речи отличается сочетанием примитивных форм </a:t>
            </a:r>
            <a:r>
              <a:rPr lang="ru-RU" sz="2000" i="1" dirty="0"/>
              <a:t>(лепет, </a:t>
            </a:r>
            <a:r>
              <a:rPr lang="ru-RU" sz="2000" i="1" dirty="0" err="1"/>
              <a:t>эхолалии</a:t>
            </a:r>
            <a:r>
              <a:rPr lang="ru-RU" sz="2000" i="1" dirty="0"/>
              <a:t>)</a:t>
            </a:r>
            <a:r>
              <a:rPr lang="ru-RU" sz="2000" dirty="0"/>
              <a:t> со сложными выражениями и оборотами, которые свойственны детям более старшего возраста и взрослым. У части детей наблюдается полный </a:t>
            </a:r>
            <a:r>
              <a:rPr lang="ru-RU" sz="2000" dirty="0" err="1"/>
              <a:t>мутизм</a:t>
            </a:r>
            <a:r>
              <a:rPr lang="ru-RU" sz="2000" dirty="0"/>
              <a:t> </a:t>
            </a:r>
            <a:r>
              <a:rPr lang="ru-RU" sz="2000" i="1" dirty="0"/>
              <a:t>(отсутствие речи)</a:t>
            </a:r>
            <a:r>
              <a:rPr lang="ru-RU" sz="2000" dirty="0"/>
              <a:t>.</a:t>
            </a:r>
            <a:br>
              <a:rPr lang="ru-RU" sz="2000" dirty="0"/>
            </a:br>
            <a:r>
              <a:rPr lang="ru-RU" sz="2000" dirty="0"/>
              <a:t>-Поведение детей с аутизмом однообразно (могут часами совершать одни и те же </a:t>
            </a:r>
            <a:r>
              <a:rPr lang="ru-RU" sz="2000" dirty="0" err="1"/>
              <a:t>действия,</a:t>
            </a:r>
            <a:r>
              <a:rPr lang="ru-RU" sz="2000" u="sng" dirty="0" err="1"/>
              <a:t>отдаленно</a:t>
            </a:r>
            <a:r>
              <a:rPr lang="ru-RU" sz="2000" u="sng" dirty="0"/>
              <a:t> напоминающие игру</a:t>
            </a:r>
            <a:r>
              <a:rPr lang="ru-RU" sz="2000" dirty="0"/>
              <a:t>: наливать в посуду и выливать из нее воду, пересыпать что-либо, перебирать бумажки и т. д. );</a:t>
            </a:r>
            <a:br>
              <a:rPr lang="ru-RU" sz="2000" dirty="0"/>
            </a:br>
            <a:r>
              <a:rPr lang="ru-RU" sz="2000" dirty="0"/>
              <a:t>-дети начинают говорить позже,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чем </a:t>
            </a:r>
            <a:r>
              <a:rPr lang="ru-RU" sz="2000" dirty="0"/>
              <a:t>их сверстники. Ребёнок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не </a:t>
            </a:r>
            <a:r>
              <a:rPr lang="ru-RU" sz="2000" dirty="0"/>
              <a:t>использует речь для общения,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он </a:t>
            </a:r>
            <a:r>
              <a:rPr lang="ru-RU" sz="2000" dirty="0"/>
              <a:t>не обращается ко взрослому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 </a:t>
            </a:r>
            <a:r>
              <a:rPr lang="ru-RU" sz="2000" dirty="0"/>
              <a:t>просьбами, не зовёт маму.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7732" y="4962689"/>
            <a:ext cx="8915399" cy="860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97844" y="3502618"/>
            <a:ext cx="5971587" cy="313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5885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4" name="camera.wav"/>
          </p:stSnd>
        </p:sndAc>
      </p:transition>
    </mc:Choice>
    <mc:Fallback>
      <p:transition spd="slow">
        <p:split orient="vert"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6803" y="5793841"/>
            <a:ext cx="8915399" cy="1468800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О</a:t>
            </a:r>
            <a:r>
              <a:rPr lang="ru-RU" sz="2800" dirty="0" smtClean="0"/>
              <a:t>собенности </a:t>
            </a:r>
            <a:r>
              <a:rPr lang="ru-RU" sz="2800" dirty="0"/>
              <a:t>детей с</a:t>
            </a:r>
            <a:r>
              <a:rPr lang="ru-RU" dirty="0"/>
              <a:t> </a:t>
            </a:r>
            <a:r>
              <a:rPr lang="ru-RU" sz="2800" dirty="0"/>
              <a:t>ранним детским </a:t>
            </a:r>
            <a:r>
              <a:rPr lang="ru-RU" sz="2800" dirty="0" smtClean="0"/>
              <a:t>аутизмом:</a:t>
            </a:r>
            <a:br>
              <a:rPr lang="ru-RU" sz="2800" dirty="0" smtClean="0"/>
            </a:br>
            <a:r>
              <a:rPr lang="ru-RU" sz="2400" dirty="0"/>
              <a:t>• Неуместный смех или хихиканье;</a:t>
            </a:r>
            <a:br>
              <a:rPr lang="ru-RU" sz="2400" dirty="0"/>
            </a:br>
            <a:r>
              <a:rPr lang="ru-RU" sz="2400" dirty="0"/>
              <a:t>• Отсутствие чувства опасности;</a:t>
            </a:r>
            <a:br>
              <a:rPr lang="ru-RU" sz="2400" dirty="0"/>
            </a:br>
            <a:r>
              <a:rPr lang="ru-RU" sz="2400" dirty="0"/>
              <a:t>• Пониженная чувствительность к боли;</a:t>
            </a:r>
            <a:br>
              <a:rPr lang="ru-RU" sz="2400" dirty="0"/>
            </a:br>
            <a:r>
              <a:rPr lang="ru-RU" sz="2400" dirty="0"/>
              <a:t>• Избегают объятия;</a:t>
            </a:r>
            <a:br>
              <a:rPr lang="ru-RU" sz="2400" dirty="0"/>
            </a:br>
            <a:r>
              <a:rPr lang="ru-RU" sz="2400" dirty="0"/>
              <a:t>• Необычные и однообразные игры;</a:t>
            </a:r>
            <a:br>
              <a:rPr lang="ru-RU" sz="2400" dirty="0"/>
            </a:br>
            <a:r>
              <a:rPr lang="ru-RU" sz="2400" dirty="0"/>
              <a:t>• Избегают контакта глазами;</a:t>
            </a:r>
            <a:br>
              <a:rPr lang="ru-RU" sz="2400" dirty="0"/>
            </a:br>
            <a:r>
              <a:rPr lang="ru-RU" sz="2400" dirty="0"/>
              <a:t>• Предпочитают одиночество;</a:t>
            </a:r>
            <a:br>
              <a:rPr lang="ru-RU" sz="2400" dirty="0"/>
            </a:br>
            <a:r>
              <a:rPr lang="ru-RU" sz="2400" dirty="0"/>
              <a:t>• Трудности в выражении потребностей, могут использовать жесты;</a:t>
            </a:r>
            <a:br>
              <a:rPr lang="ru-RU" sz="2400" dirty="0"/>
            </a:br>
            <a:r>
              <a:rPr lang="ru-RU" sz="2400" dirty="0"/>
              <a:t>• Необычная привязанность к предметам;</a:t>
            </a:r>
            <a:br>
              <a:rPr lang="ru-RU" sz="2400" dirty="0"/>
            </a:br>
            <a:r>
              <a:rPr lang="ru-RU" sz="2400" dirty="0"/>
              <a:t>• Настаивают на однообразии;</a:t>
            </a:r>
            <a:br>
              <a:rPr lang="ru-RU" sz="2400" dirty="0"/>
            </a:br>
            <a:r>
              <a:rPr lang="ru-RU" sz="2400" dirty="0"/>
              <a:t>• Повторение чужих слов и фраз;</a:t>
            </a:r>
            <a:br>
              <a:rPr lang="ru-RU" sz="2400" dirty="0"/>
            </a:br>
            <a:r>
              <a:rPr lang="ru-RU" sz="2400" dirty="0"/>
              <a:t>• Повышенная реакция на звуки или отсутствие реакции;</a:t>
            </a:r>
            <a:br>
              <a:rPr lang="ru-RU" sz="2400" dirty="0"/>
            </a:br>
            <a:r>
              <a:rPr lang="ru-RU" sz="2400" dirty="0"/>
              <a:t>• Вращение предметов или вращение на месте;</a:t>
            </a:r>
            <a:br>
              <a:rPr lang="ru-RU" sz="2400" dirty="0"/>
            </a:br>
            <a:r>
              <a:rPr lang="ru-RU" sz="2400" dirty="0"/>
              <a:t>• Трудности в общении с другими людьми;</a:t>
            </a:r>
            <a:br>
              <a:rPr lang="ru-RU" sz="2400" dirty="0"/>
            </a:br>
            <a:r>
              <a:rPr lang="ru-RU" sz="2400" dirty="0"/>
              <a:t>• </a:t>
            </a:r>
            <a:r>
              <a:rPr lang="ru-RU" sz="2400" dirty="0" err="1"/>
              <a:t>Гиперактивность</a:t>
            </a:r>
            <a:r>
              <a:rPr lang="ru-RU" sz="2400" dirty="0"/>
              <a:t> или </a:t>
            </a:r>
            <a:r>
              <a:rPr lang="ru-RU" sz="2400" dirty="0" err="1"/>
              <a:t>гипоактивность</a:t>
            </a:r>
            <a:r>
              <a:rPr lang="ru-RU" sz="2400" dirty="0"/>
              <a:t>;</a:t>
            </a:r>
            <a:br>
              <a:rPr lang="ru-RU" sz="2400" dirty="0"/>
            </a:br>
            <a:r>
              <a:rPr lang="ru-RU" sz="2400" dirty="0"/>
              <a:t>• Не общаются со сверстниками;</a:t>
            </a:r>
            <a:br>
              <a:rPr lang="ru-RU" sz="2400" dirty="0"/>
            </a:br>
            <a:r>
              <a:rPr lang="ru-RU" sz="2400" dirty="0"/>
              <a:t>• Не откликаются на имя;</a:t>
            </a:r>
            <a:br>
              <a:rPr lang="ru-RU" sz="2400" dirty="0"/>
            </a:br>
            <a:r>
              <a:rPr lang="ru-RU" sz="2400" dirty="0"/>
              <a:t>• Ходят на носочках и трясут руками;</a:t>
            </a:r>
            <a:br>
              <a:rPr lang="ru-RU" sz="2400" dirty="0"/>
            </a:b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65225" y="3536985"/>
            <a:ext cx="8915399" cy="8604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12434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245" y="2795729"/>
            <a:ext cx="8915399" cy="1468800"/>
          </a:xfrm>
        </p:spPr>
        <p:txBody>
          <a:bodyPr>
            <a:normAutofit fontScale="90000"/>
          </a:bodyPr>
          <a:lstStyle/>
          <a:p>
            <a:r>
              <a:rPr lang="ru-RU" sz="3100" u="sng" dirty="0"/>
              <a:t>Группа риска</a:t>
            </a:r>
            <a:r>
              <a:rPr lang="ru-RU" sz="3100" dirty="0"/>
              <a:t>:</a:t>
            </a:r>
            <a:br>
              <a:rPr lang="ru-RU" sz="3100" dirty="0"/>
            </a:br>
            <a:r>
              <a:rPr lang="ru-RU" sz="3100" dirty="0"/>
              <a:t>• Родные братья и сестры детей с аутизмом;</a:t>
            </a:r>
            <a:br>
              <a:rPr lang="ru-RU" sz="3100" dirty="0"/>
            </a:br>
            <a:r>
              <a:rPr lang="ru-RU" sz="3100" dirty="0"/>
              <a:t>• Дети, чьи матери во время беременности переболели краснухой;</a:t>
            </a:r>
            <a:br>
              <a:rPr lang="ru-RU" sz="3100" dirty="0"/>
            </a:br>
            <a:r>
              <a:rPr lang="ru-RU" sz="3100" dirty="0"/>
              <a:t>• Дети отцов старше 40 лет;</a:t>
            </a:r>
            <a:br>
              <a:rPr lang="ru-RU" sz="3100" dirty="0"/>
            </a:br>
            <a:r>
              <a:rPr lang="ru-RU" sz="3100" dirty="0"/>
              <a:t>• Дети матерей, страдающих ожирением;</a:t>
            </a:r>
            <a:br>
              <a:rPr lang="ru-RU" sz="3100" dirty="0"/>
            </a:br>
            <a:r>
              <a:rPr lang="ru-RU" sz="3100" dirty="0"/>
              <a:t>• Дети, растущие в неблагоприятной экологической обстановке.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9111" y="3285642"/>
            <a:ext cx="5905500" cy="342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1168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4" name="camera.wav"/>
          </p:stSnd>
        </p:sndAc>
      </p:transition>
    </mc:Choice>
    <mc:Fallback>
      <p:transition spd="slow">
        <p:split orient="vert"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2236" y="1059919"/>
            <a:ext cx="8915399" cy="1468800"/>
          </a:xfrm>
        </p:spPr>
        <p:txBody>
          <a:bodyPr>
            <a:noAutofit/>
          </a:bodyPr>
          <a:lstStyle/>
          <a:p>
            <a:r>
              <a:rPr lang="ru-RU" sz="2000" dirty="0"/>
              <a:t>При возникновении подозрений на аутизм необходимо посетить детского</a:t>
            </a:r>
            <a:r>
              <a:rPr lang="ru-RU" sz="2000" b="1" dirty="0"/>
              <a:t> </a:t>
            </a:r>
            <a:r>
              <a:rPr lang="ru-RU" sz="2000" dirty="0"/>
              <a:t>невролога, чтобы исключить заболевания, связанные с аномалией развития мозга. Также следует посетить детского психиатра и при необходимости пройти ЭЭГ, МРТ, проверку слуха, </a:t>
            </a:r>
            <a:r>
              <a:rPr lang="ru-RU" sz="2000" dirty="0" err="1"/>
              <a:t>доплерографию</a:t>
            </a:r>
            <a:r>
              <a:rPr lang="ru-RU" sz="2000" dirty="0"/>
              <a:t>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2528719"/>
            <a:ext cx="8915399" cy="3221152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Осмотр должен проводиться комплексно с участием психолога, невропатолога, детского психиатра, педиатра и дефектолога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Психотерапевтическая работа с ребенком и семьей направлена на коррекцию поведения ребенка, устранения тревожности, страха, а также на коррекцию и укрепление семьи, привлечение родителей к воспитательной работе с ребенком, обучение приемам работы с ним.</a:t>
            </a:r>
          </a:p>
          <a:p>
            <a:endParaRPr lang="ru-RU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А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утизм 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– это не болезнь. Чем раньше начнется коррекционная работа, тем эффективнее результат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411150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latin typeface="Comic Sans MS" panose="030F0702030302020204" pitchFamily="66" charset="0"/>
              </a:rPr>
              <a:t>БЛАГОДАРЮ ЗА ВНИМАНИЕ!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81377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3" name="camera.wav"/>
          </p:stSnd>
        </p:sndAc>
      </p:transition>
    </mc:Choice>
    <mc:Fallback>
      <p:transition spd="slow">
        <p:split orient="vert"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180</TotalTime>
  <Words>80</Words>
  <Application>Microsoft Office PowerPoint</Application>
  <PresentationFormat>Произвольный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Легкий дым</vt:lpstr>
      <vt:lpstr>Консультация для  родителей на тему:   « Ранний детский          аутизм»</vt:lpstr>
      <vt:lpstr>Аутизмом называют состояние психики, характеризующееся преобладанием замкнутой внутренней жизни и активным отстранением от внешнего мира. </vt:lpstr>
      <vt:lpstr>       Основные причины         детского аутизма:  - наследственные прояв- ления; - теория «эмоциональная  холодность  родителей - органические  поражения ЦНС</vt:lpstr>
      <vt:lpstr>                                                         Проявления РДА -равнодушие к близким; - недовольство или даже бурный протест с плачем и пронзительным криком при любом изменении привычной обстановки; - активно стремятся к одиночеству; - отношение к маме: индифферентным отношением (дети не реагируют на присутствие или отсутствие матери); негативистическая форма (ребенок относится к матери недоброжелательно и активно гонит ее от себя); симбиотическая форма (ребенок отказывается оставаться без матери, выражает тревогу в ее отсутствие). -Дети часто проявляют раннюю самостоятельность: если им, что-нибудь нужно, они идут и берут сами, или используют руку взрослого как инструмент. Содержание речи отличается сочетанием примитивных форм (лепет, эхолалии) со сложными выражениями и оборотами, которые свойственны детям более старшего возраста и взрослым. У части детей наблюдается полный мутизм (отсутствие речи). -Поведение детей с аутизмом однообразно (могут часами совершать одни и те же действия, отдаленно напоминающие игру: наливать в посуду и выливать из нее воду, пересыпать что-либо, перебирать бумажки и т. д. ); -дети начинают говорить позже, чем их сверстники. Ребёнок не использует речь для общения, он не обращается ко взрослому с просьбами, не зовёт маму.</vt:lpstr>
      <vt:lpstr>-Дети часто проявляют раннюю самостоятельность: если им, что-нибудь нужно, они идут и берут сами, или используют руку взрослого как инструмент. Содержание речи отличается сочетанием примитивных форм (лепет, эхолалии) со сложными выражениями и оборотами, которые свойственны детям более старшего возраста и взрослым. У части детей наблюдается полный мутизм (отсутствие речи). -Поведение детей с аутизмом однообразно (могут часами совершать одни и те же действия,отдаленно напоминающие игру: наливать в посуду и выливать из нее воду, пересыпать что-либо, перебирать бумажки и т. д. ); -дети начинают говорить позже,  чем их сверстники. Ребёнок  не использует речь для общения,  он не обращается ко взрослому  с просьбами, не зовёт маму.</vt:lpstr>
      <vt:lpstr>Особенности детей с ранним детским аутизмом: • Неуместный смех или хихиканье; • Отсутствие чувства опасности; • Пониженная чувствительность к боли; • Избегают объятия; • Необычные и однообразные игры; • Избегают контакта глазами; • Предпочитают одиночество; • Трудности в выражении потребностей, могут использовать жесты; • Необычная привязанность к предметам; • Настаивают на однообразии; • Повторение чужих слов и фраз; • Повышенная реакция на звуки или отсутствие реакции; • Вращение предметов или вращение на месте; • Трудности в общении с другими людьми; • Гиперактивность или гипоактивность; • Не общаются со сверстниками; • Не откликаются на имя; • Ходят на носочках и трясут руками; </vt:lpstr>
      <vt:lpstr>Группа риска: • Родные братья и сестры детей с аутизмом; • Дети, чьи матери во время беременности переболели краснухой; • Дети отцов старше 40 лет; • Дети матерей, страдающих ожирением; • Дети, растущие в неблагоприятной экологической обстановке. </vt:lpstr>
      <vt:lpstr>При возникновении подозрений на аутизм необходимо посетить детского невролога, чтобы исключить заболевания, связанные с аномалией развития мозга. Также следует посетить детского психиатра и при необходимости пройти ЭЭГ, МРТ, проверку слуха, доплерографию. </vt:lpstr>
      <vt:lpstr> 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    родителей на тему:   « Ранний детский аутизм»</dc:title>
  <dc:creator>Admin</dc:creator>
  <cp:lastModifiedBy>User</cp:lastModifiedBy>
  <cp:revision>16</cp:revision>
  <dcterms:created xsi:type="dcterms:W3CDTF">2021-03-07T19:16:56Z</dcterms:created>
  <dcterms:modified xsi:type="dcterms:W3CDTF">2021-03-09T09:14:26Z</dcterms:modified>
</cp:coreProperties>
</file>